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67" r:id="rId3"/>
  </p:sldMasterIdLst>
  <p:notesMasterIdLst>
    <p:notesMasterId r:id="rId26"/>
  </p:notesMasterIdLst>
  <p:handoutMasterIdLst>
    <p:handoutMasterId r:id="rId27"/>
  </p:handoutMasterIdLst>
  <p:sldIdLst>
    <p:sldId id="256" r:id="rId4"/>
    <p:sldId id="257" r:id="rId5"/>
    <p:sldId id="299" r:id="rId6"/>
    <p:sldId id="261" r:id="rId7"/>
    <p:sldId id="296" r:id="rId8"/>
    <p:sldId id="282" r:id="rId9"/>
    <p:sldId id="260" r:id="rId10"/>
    <p:sldId id="293" r:id="rId11"/>
    <p:sldId id="283" r:id="rId12"/>
    <p:sldId id="315" r:id="rId13"/>
    <p:sldId id="317" r:id="rId14"/>
    <p:sldId id="286" r:id="rId15"/>
    <p:sldId id="287" r:id="rId16"/>
    <p:sldId id="288" r:id="rId17"/>
    <p:sldId id="316" r:id="rId18"/>
    <p:sldId id="289" r:id="rId19"/>
    <p:sldId id="318" r:id="rId20"/>
    <p:sldId id="319" r:id="rId21"/>
    <p:sldId id="290" r:id="rId22"/>
    <p:sldId id="305" r:id="rId23"/>
    <p:sldId id="312" r:id="rId24"/>
    <p:sldId id="292" r:id="rId25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0" autoAdjust="0"/>
    <p:restoredTop sz="85520" autoAdjust="0"/>
  </p:normalViewPr>
  <p:slideViewPr>
    <p:cSldViewPr>
      <p:cViewPr varScale="1">
        <p:scale>
          <a:sx n="63" d="100"/>
          <a:sy n="63" d="100"/>
        </p:scale>
        <p:origin x="104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44" y="90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169"/>
          </a:xfrm>
          <a:prstGeom prst="rect">
            <a:avLst/>
          </a:prstGeom>
        </p:spPr>
        <p:txBody>
          <a:bodyPr vert="horz" lIns="93169" tIns="46584" rIns="93169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2560" y="8762206"/>
            <a:ext cx="3037840" cy="461169"/>
          </a:xfrm>
          <a:prstGeom prst="rect">
            <a:avLst/>
          </a:prstGeom>
        </p:spPr>
        <p:txBody>
          <a:bodyPr vert="horz" lIns="93169" tIns="46584" rIns="93169" bIns="46584" rtlCol="0" anchor="b"/>
          <a:lstStyle>
            <a:lvl1pPr algn="r">
              <a:defRPr sz="1200"/>
            </a:lvl1pPr>
          </a:lstStyle>
          <a:p>
            <a:fld id="{2BF85025-F5FA-4452-9595-00DEBDA0A358}" type="datetimeFigureOut">
              <a:rPr lang="en-US" smtClean="0"/>
              <a:t>4/16/2018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60606"/>
            <a:ext cx="3037840" cy="461169"/>
          </a:xfrm>
          <a:prstGeom prst="rect">
            <a:avLst/>
          </a:prstGeom>
        </p:spPr>
        <p:txBody>
          <a:bodyPr vert="horz" lIns="93169" tIns="46584" rIns="93169" bIns="46584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www.enterpriseminnesota.org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115734" y="8760606"/>
            <a:ext cx="778934" cy="461169"/>
          </a:xfrm>
          <a:prstGeom prst="rect">
            <a:avLst/>
          </a:prstGeom>
        </p:spPr>
        <p:txBody>
          <a:bodyPr vert="horz" lIns="93169" tIns="46584" rIns="93169" bIns="46584" rtlCol="0" anchor="ctr"/>
          <a:lstStyle>
            <a:lvl1pPr algn="r">
              <a:defRPr sz="1200"/>
            </a:lvl1pPr>
          </a:lstStyle>
          <a:p>
            <a:pPr algn="ctr"/>
            <a:fld id="{1679FE8A-EBB7-4804-97A3-BC686E39BB86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5987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169"/>
          </a:xfrm>
          <a:prstGeom prst="rect">
            <a:avLst/>
          </a:prstGeom>
        </p:spPr>
        <p:txBody>
          <a:bodyPr vert="horz" lIns="93169" tIns="46584" rIns="93169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169"/>
          </a:xfrm>
          <a:prstGeom prst="rect">
            <a:avLst/>
          </a:prstGeom>
        </p:spPr>
        <p:txBody>
          <a:bodyPr vert="horz" lIns="93169" tIns="46584" rIns="93169" bIns="46584" rtlCol="0"/>
          <a:lstStyle>
            <a:lvl1pPr algn="r">
              <a:defRPr sz="1200"/>
            </a:lvl1pPr>
          </a:lstStyle>
          <a:p>
            <a:fld id="{6659531D-A5D9-4145-B2ED-8275F916DA59}" type="datetimeFigureOut">
              <a:rPr lang="en-US" smtClean="0"/>
              <a:t>4/16/2018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692150"/>
            <a:ext cx="61499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4" rIns="93169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3169" tIns="46584" rIns="93169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60606"/>
            <a:ext cx="3037840" cy="461169"/>
          </a:xfrm>
          <a:prstGeom prst="rect">
            <a:avLst/>
          </a:prstGeom>
        </p:spPr>
        <p:txBody>
          <a:bodyPr vert="horz" lIns="93169" tIns="46584" rIns="93169" bIns="46584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www.enterpriseminnesota.org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60606"/>
            <a:ext cx="3037840" cy="461169"/>
          </a:xfrm>
          <a:prstGeom prst="rect">
            <a:avLst/>
          </a:prstGeom>
        </p:spPr>
        <p:txBody>
          <a:bodyPr vert="horz" lIns="93169" tIns="46584" rIns="93169" bIns="46584" rtlCol="0" anchor="b"/>
          <a:lstStyle>
            <a:lvl1pPr algn="r">
              <a:defRPr sz="1200"/>
            </a:lvl1pPr>
          </a:lstStyle>
          <a:p>
            <a:fld id="{9ED7BA15-B9B8-4650-B725-FB950CB287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1170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www.enterpriseminnesota.org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D7BA15-B9B8-4650-B725-FB950CB2873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91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www.enterpriseminnesota.org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D7BA15-B9B8-4650-B725-FB950CB2873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271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www.enterpriseminnesota.org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D7BA15-B9B8-4650-B725-FB950CB2873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53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www.enterpriseminnesota.org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D7BA15-B9B8-4650-B725-FB950CB2873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43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www.enterpriseminnesota.org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D7BA15-B9B8-4650-B725-FB950CB2873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39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www.enterpriseminnesota.org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D7BA15-B9B8-4650-B725-FB950CB2873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609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www.enterpriseminnesota.org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D7BA15-B9B8-4650-B725-FB950CB2873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82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www.enterpriseminnesota.org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D7BA15-B9B8-4650-B725-FB950CB2873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1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www.enterpriseminnesota.org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D7BA15-B9B8-4650-B725-FB950CB2873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32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www.enterpriseminnesota.org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D7BA15-B9B8-4650-B725-FB950CB2873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15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www.enterpriseminnesota.org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D7BA15-B9B8-4650-B725-FB950CB2873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9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www.enterpriseminnesota.org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D7BA15-B9B8-4650-B725-FB950CB2873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326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www.enterpriseminnesota.org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D7BA15-B9B8-4650-B725-FB950CB2873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82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www.enterpriseminnesota.org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D7BA15-B9B8-4650-B725-FB950CB2873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77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www.enterpriseminnesota.org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D7BA15-B9B8-4650-B725-FB950CB2873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86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www.enterpriseminnesota.org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D7BA15-B9B8-4650-B725-FB950CB2873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54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www.enterpriseminnesota.org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D7BA15-B9B8-4650-B725-FB950CB2873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11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www.enterpriseminnesota.org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D7BA15-B9B8-4650-B725-FB950CB2873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22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www.enterpriseminnesota.org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D7BA15-B9B8-4650-B725-FB950CB2873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1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66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7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9753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00201"/>
            <a:ext cx="11379200" cy="4571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36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9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9753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00201"/>
            <a:ext cx="11379200" cy="45719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1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9753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00201"/>
            <a:ext cx="11379200" cy="4571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00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9699"/>
            <a:ext cx="9675419" cy="1131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0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23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1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1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45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4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1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9956800" y="6490280"/>
            <a:ext cx="2097429" cy="29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www.enterpriseminnesota.org</a:t>
            </a:r>
            <a:endParaRPr lang="en-US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7382" y="229699"/>
            <a:ext cx="9597237" cy="1131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600201"/>
            <a:ext cx="11379200" cy="461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384800" y="6537324"/>
            <a:ext cx="142240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2E758801-A547-466E-8761-3597E6E54F3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06400" y="6324600"/>
            <a:ext cx="113792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72072"/>
            <a:ext cx="990600" cy="5943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1" y="114502"/>
            <a:ext cx="969569" cy="5233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429376"/>
            <a:ext cx="1600203" cy="382448"/>
          </a:xfrm>
          <a:prstGeom prst="rect">
            <a:avLst/>
          </a:prstGeom>
        </p:spPr>
      </p:pic>
      <p:pic>
        <p:nvPicPr>
          <p:cNvPr id="15" name="Picture 14" descr="MONTRA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52" y="6400800"/>
            <a:ext cx="4984496" cy="18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9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6" r:id="rId6"/>
    <p:sldLayoutId id="2147483651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2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50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77850" indent="-34925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50000"/>
        <a:buFont typeface="Wingdings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806450" indent="-34925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50000"/>
        <a:buFont typeface="Wingdings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035050" indent="-34925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50000"/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263650" indent="-34925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50000"/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 userDrawn="1"/>
        </p:nvSpPr>
        <p:spPr bwMode="auto">
          <a:xfrm>
            <a:off x="9956800" y="6490280"/>
            <a:ext cx="2097429" cy="29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www.enterpriseminnesota.org</a:t>
            </a:r>
            <a:endParaRPr lang="en-US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7382" y="229699"/>
            <a:ext cx="9597237" cy="1131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600201"/>
            <a:ext cx="11379200" cy="461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384800" y="6537324"/>
            <a:ext cx="142240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2E758801-A547-466E-8761-3597E6E54F3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06400" y="6324600"/>
            <a:ext cx="113792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" y="6400800"/>
            <a:ext cx="688848" cy="413309"/>
          </a:xfrm>
          <a:prstGeom prst="rect">
            <a:avLst/>
          </a:prstGeom>
        </p:spPr>
      </p:pic>
      <p:pic>
        <p:nvPicPr>
          <p:cNvPr id="15" name="Picture 14" descr="MONTRA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52" y="6400800"/>
            <a:ext cx="4984496" cy="18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3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2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50000"/>
        <a:buFont typeface="Wingdings" pitchFamily="2" charset="2"/>
        <a:buChar char="q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7850" indent="-34925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50000"/>
        <a:buFont typeface="Wingdings" pitchFamily="2" charset="2"/>
        <a:buChar char="q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6450" indent="-34925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50000"/>
        <a:buFont typeface="Wingdings" pitchFamily="2" charset="2"/>
        <a:buChar char="q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35050" indent="-34925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50000"/>
        <a:buFont typeface="Wingdings" pitchFamily="2" charset="2"/>
        <a:buChar char="q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63650" indent="-34925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50000"/>
        <a:buFont typeface="Wingdings" pitchFamily="2" charset="2"/>
        <a:buChar char="q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7382" y="229699"/>
            <a:ext cx="9597237" cy="1131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600201"/>
            <a:ext cx="11379200" cy="461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384800" y="6537324"/>
            <a:ext cx="142240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2E758801-A547-466E-8761-3597E6E54F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1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2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50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77850" indent="-34925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50000"/>
        <a:buFont typeface="Wingdings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806450" indent="-34925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50000"/>
        <a:buFont typeface="Wingdings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035050" indent="-34925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50000"/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263650" indent="-34925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SzPct val="50000"/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bbey.Hellickson@enterpriseminnesota.or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Leadership Development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Abbey </a:t>
            </a:r>
            <a:r>
              <a:rPr lang="en-US" dirty="0" smtClean="0"/>
              <a:t>Hellickson, M.Ed.  </a:t>
            </a:r>
            <a:endParaRPr lang="en-US" dirty="0" smtClean="0"/>
          </a:p>
          <a:p>
            <a:r>
              <a:rPr lang="en-US" dirty="0" smtClean="0"/>
              <a:t>Business Growth Consultant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35803"/>
            <a:ext cx="9753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1: Align to Business Strategy and Talent Management Plan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67" y="1360025"/>
            <a:ext cx="4700016" cy="4700016"/>
          </a:xfrm>
          <a:prstGeom prst="rect">
            <a:avLst/>
          </a:prstGeom>
          <a:effectLst>
            <a:outerShdw blurRad="177800" dist="88900" dir="2700000" algn="tl" rotWithShape="0">
              <a:prstClr val="black">
                <a:alpha val="55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15" y="1979660"/>
            <a:ext cx="3472320" cy="3472320"/>
          </a:xfrm>
          <a:prstGeom prst="rect">
            <a:avLst/>
          </a:prstGeom>
          <a:effectLst>
            <a:outerShdw blurRad="177800" dist="88900" dir="2700000" algn="tl" rotWithShape="0">
              <a:prstClr val="black">
                <a:alpha val="55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641" y="2571075"/>
            <a:ext cx="2278718" cy="2278718"/>
          </a:xfrm>
          <a:prstGeom prst="rect">
            <a:avLst/>
          </a:prstGeom>
          <a:effectLst>
            <a:outerShdw blurRad="177800" dist="88900" dir="2700000" algn="tl" rotWithShape="0">
              <a:prstClr val="black">
                <a:alpha val="55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216" y="3211719"/>
            <a:ext cx="1045066" cy="1045066"/>
          </a:xfrm>
          <a:prstGeom prst="rect">
            <a:avLst/>
          </a:prstGeom>
          <a:effectLst>
            <a:outerShdw blurRad="177800" dist="88900" dir="2700000" algn="tl" rotWithShape="0">
              <a:prstClr val="black">
                <a:alpha val="55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101740" y="3733565"/>
            <a:ext cx="2048750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27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" charset="0"/>
                <a:cs typeface="Helvetica" charset="0"/>
              </a:rPr>
              <a:t>Individual Plan</a:t>
            </a:r>
            <a:endParaRPr lang="en-US" sz="2700" spc="-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Helvetica" charset="0"/>
              <a:cs typeface="Helvetic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81918" y="3036984"/>
            <a:ext cx="2048750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27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" charset="0"/>
                <a:cs typeface="Helvetica" charset="0"/>
              </a:rPr>
              <a:t>Team Plan</a:t>
            </a:r>
            <a:endParaRPr lang="en-US" sz="2700" spc="-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Helvetica" charset="0"/>
              <a:cs typeface="Helvetic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4146" y="2506601"/>
            <a:ext cx="308219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7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" charset="0"/>
                <a:cs typeface="Helvetica" charset="0"/>
              </a:rPr>
              <a:t>Talent Management</a:t>
            </a:r>
            <a:endParaRPr lang="en-US" sz="2700" spc="-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Helvetica" charset="0"/>
              <a:cs typeface="Helvetic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00755" y="2054261"/>
            <a:ext cx="3373620" cy="41453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7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" charset="0"/>
                <a:cs typeface="Helvetica" charset="0"/>
              </a:rPr>
              <a:t>Business Strategy</a:t>
            </a:r>
            <a:endParaRPr lang="en-US" sz="2700" spc="-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Helvetica" charset="0"/>
              <a:cs typeface="Helvetica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126106" y="3995175"/>
            <a:ext cx="2984439" cy="1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724891" y="3295698"/>
            <a:ext cx="20425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344562" y="2706656"/>
            <a:ext cx="1817747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415532" y="2234295"/>
            <a:ext cx="1102273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5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50" y="1320947"/>
            <a:ext cx="4817215" cy="4817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Employee Involvement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18" y="1318210"/>
            <a:ext cx="4818549" cy="481854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089956" y="3085757"/>
            <a:ext cx="1244914" cy="1385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200" spc="-100" dirty="0" smtClean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Values</a:t>
            </a:r>
          </a:p>
          <a:p>
            <a:pPr algn="ctr">
              <a:lnSpc>
                <a:spcPts val="2000"/>
              </a:lnSpc>
            </a:pPr>
            <a:r>
              <a:rPr lang="en-US" sz="2200" spc="-100" dirty="0" smtClean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Strategy</a:t>
            </a:r>
          </a:p>
          <a:p>
            <a:pPr algn="ctr">
              <a:lnSpc>
                <a:spcPts val="2000"/>
              </a:lnSpc>
            </a:pPr>
            <a:r>
              <a:rPr lang="en-US" sz="2200" spc="-100" dirty="0" smtClean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Goals</a:t>
            </a:r>
          </a:p>
          <a:p>
            <a:pPr algn="ctr">
              <a:lnSpc>
                <a:spcPts val="2000"/>
              </a:lnSpc>
            </a:pPr>
            <a:r>
              <a:rPr lang="en-US" sz="2200" spc="-100" dirty="0" smtClean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Mission</a:t>
            </a:r>
          </a:p>
          <a:p>
            <a:pPr algn="ctr">
              <a:lnSpc>
                <a:spcPts val="2000"/>
              </a:lnSpc>
            </a:pPr>
            <a:r>
              <a:rPr lang="en-US" sz="2200" spc="-100" dirty="0" smtClean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Vision</a:t>
            </a:r>
            <a:endParaRPr lang="en-US" sz="2200" spc="-100" dirty="0">
              <a:solidFill>
                <a:schemeClr val="bg1"/>
              </a:solidFill>
              <a:latin typeface="+mj-lt"/>
              <a:ea typeface="Helvetica" charset="0"/>
              <a:cs typeface="Helvetica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53979" y="2884051"/>
            <a:ext cx="1688667" cy="605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200" spc="-100" dirty="0" smtClean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Desired</a:t>
            </a:r>
          </a:p>
          <a:p>
            <a:pPr algn="ctr">
              <a:lnSpc>
                <a:spcPts val="2000"/>
              </a:lnSpc>
            </a:pPr>
            <a:r>
              <a:rPr lang="en-US" sz="2200" spc="-100" dirty="0" smtClean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Competencies</a:t>
            </a:r>
            <a:endParaRPr lang="en-US" sz="2200" spc="-100" dirty="0">
              <a:solidFill>
                <a:schemeClr val="bg1"/>
              </a:solidFill>
              <a:latin typeface="+mj-lt"/>
              <a:ea typeface="Helvetica" charset="0"/>
              <a:cs typeface="Helvetica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53979" y="3758109"/>
            <a:ext cx="1688667" cy="872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200" spc="-100" dirty="0" smtClean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Open Positions</a:t>
            </a:r>
            <a:r>
              <a:rPr lang="en-US" sz="2200" spc="-100" dirty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 </a:t>
            </a:r>
            <a:r>
              <a:rPr lang="en-US" sz="2200" spc="-100" dirty="0" smtClean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&amp;</a:t>
            </a:r>
          </a:p>
          <a:p>
            <a:pPr algn="ctr">
              <a:lnSpc>
                <a:spcPts val="2000"/>
              </a:lnSpc>
            </a:pPr>
            <a:r>
              <a:rPr lang="en-US" sz="2200" spc="-100" dirty="0" smtClean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Opportunities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17" y="3538371"/>
            <a:ext cx="368300" cy="402095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087" y="3538371"/>
            <a:ext cx="368300" cy="402095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/>
          <p:cNvGrpSpPr/>
          <p:nvPr/>
        </p:nvGrpSpPr>
        <p:grpSpPr>
          <a:xfrm>
            <a:off x="5342021" y="1987618"/>
            <a:ext cx="1489941" cy="3479732"/>
            <a:chOff x="5342021" y="1987618"/>
            <a:chExt cx="1489941" cy="347973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2021" y="1987618"/>
              <a:ext cx="1489941" cy="3479732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5613960" y="3351911"/>
              <a:ext cx="990976" cy="769441"/>
            </a:xfrm>
            <a:prstGeom prst="rect">
              <a:avLst/>
            </a:prstGeom>
            <a:effectLst>
              <a:outerShdw blurRad="50800" dist="88900" dir="2700000" algn="tl" rotWithShape="0">
                <a:prstClr val="black">
                  <a:alpha val="5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IDP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025026" y="3139545"/>
            <a:ext cx="1688667" cy="6156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200" spc="-100" dirty="0" smtClean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Development</a:t>
            </a:r>
          </a:p>
          <a:p>
            <a:pPr algn="ctr">
              <a:lnSpc>
                <a:spcPts val="2000"/>
              </a:lnSpc>
            </a:pPr>
            <a:r>
              <a:rPr lang="en-US" sz="2200" spc="-100" dirty="0" smtClean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Needs</a:t>
            </a:r>
            <a:endParaRPr lang="en-US" sz="2200" spc="-100" dirty="0">
              <a:solidFill>
                <a:schemeClr val="bg1"/>
              </a:solidFill>
              <a:latin typeface="+mj-lt"/>
              <a:ea typeface="Helvetica" charset="0"/>
              <a:cs typeface="Helvetica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25026" y="4013603"/>
            <a:ext cx="1688667" cy="3592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200" spc="-100" dirty="0" smtClean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Strengths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423520" y="3139545"/>
            <a:ext cx="1688667" cy="6156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200" spc="-100" dirty="0" smtClean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Annual</a:t>
            </a:r>
          </a:p>
          <a:p>
            <a:pPr algn="ctr">
              <a:lnSpc>
                <a:spcPts val="2000"/>
              </a:lnSpc>
            </a:pPr>
            <a:r>
              <a:rPr lang="en-US" sz="2200" spc="-100" dirty="0" smtClean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Goals</a:t>
            </a:r>
            <a:endParaRPr lang="en-US" sz="2200" spc="-100" dirty="0">
              <a:solidFill>
                <a:schemeClr val="bg1"/>
              </a:solidFill>
              <a:latin typeface="+mj-lt"/>
              <a:ea typeface="Helvetica" charset="0"/>
              <a:cs typeface="Helvetica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423520" y="4013603"/>
            <a:ext cx="1688667" cy="6156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7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200" spc="-100" dirty="0" smtClean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Career</a:t>
            </a:r>
          </a:p>
          <a:p>
            <a:pPr algn="ctr">
              <a:lnSpc>
                <a:spcPts val="2000"/>
              </a:lnSpc>
            </a:pPr>
            <a:r>
              <a:rPr lang="en-US" sz="2200" spc="-100" dirty="0" smtClean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Plans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5693" y="3538371"/>
            <a:ext cx="368300" cy="402095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2019" y="3538371"/>
            <a:ext cx="368300" cy="402095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Rectangle 37"/>
          <p:cNvSpPr/>
          <p:nvPr/>
        </p:nvSpPr>
        <p:spPr>
          <a:xfrm>
            <a:off x="9743440" y="5104028"/>
            <a:ext cx="2011680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" charset="0"/>
                <a:cs typeface="Helvetica" charset="0"/>
              </a:rPr>
              <a:t>Adapted from Talent </a:t>
            </a:r>
          </a:p>
          <a:p>
            <a:pPr>
              <a:lnSpc>
                <a:spcPts val="1600"/>
              </a:lnSpc>
            </a:pPr>
            <a:r>
              <a:rPr lang="en-US" sz="16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" charset="0"/>
                <a:cs typeface="Helvetica" charset="0"/>
              </a:rPr>
              <a:t>Management Formula</a:t>
            </a:r>
          </a:p>
          <a:p>
            <a:pPr>
              <a:lnSpc>
                <a:spcPts val="1600"/>
              </a:lnSpc>
            </a:pPr>
            <a:r>
              <a:rPr lang="en-US" sz="14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" charset="0"/>
                <a:cs typeface="Helvetica" charset="0"/>
              </a:rPr>
              <a:t>               — Bersin by Deloitte</a:t>
            </a:r>
            <a:endParaRPr lang="en-US" sz="1400" spc="-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Helvetica" charset="0"/>
              <a:cs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7087" y="1984926"/>
            <a:ext cx="270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Organization Needs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93317" y="1993320"/>
            <a:ext cx="270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Individual Needs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1373" y="4674540"/>
            <a:ext cx="4343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	(Individual </a:t>
            </a:r>
            <a:r>
              <a:rPr lang="en-US" sz="2000" b="1" dirty="0" smtClean="0">
                <a:solidFill>
                  <a:schemeClr val="bg1"/>
                </a:solidFill>
              </a:rPr>
              <a:t>Development </a:t>
            </a:r>
            <a:r>
              <a:rPr lang="en-US" sz="2000" b="1" dirty="0">
                <a:solidFill>
                  <a:schemeClr val="bg1"/>
                </a:solidFill>
              </a:rPr>
              <a:t>Plan)</a:t>
            </a:r>
          </a:p>
        </p:txBody>
      </p:sp>
    </p:spTree>
    <p:extLst>
      <p:ext uri="{BB962C8B-B14F-4D97-AF65-F5344CB8AC3E}">
        <p14:creationId xmlns:p14="http://schemas.microsoft.com/office/powerpoint/2010/main" val="265346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Identify Leadership Competencies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Determine the competencies most important to your business </a:t>
            </a:r>
          </a:p>
          <a:p>
            <a:r>
              <a:rPr lang="en-US" dirty="0" smtClean="0"/>
              <a:t>Create the foundation for development </a:t>
            </a:r>
          </a:p>
          <a:p>
            <a:r>
              <a:rPr lang="en-US" dirty="0"/>
              <a:t>Establish the competencies for leaders at different levels </a:t>
            </a:r>
          </a:p>
          <a:p>
            <a:pPr lvl="1"/>
            <a:r>
              <a:rPr lang="en-US" dirty="0" smtClean="0"/>
              <a:t>Frontline</a:t>
            </a:r>
          </a:p>
          <a:p>
            <a:pPr lvl="1"/>
            <a:r>
              <a:rPr lang="en-US" dirty="0" smtClean="0"/>
              <a:t>Middle Management</a:t>
            </a:r>
          </a:p>
          <a:p>
            <a:pPr lvl="1"/>
            <a:r>
              <a:rPr lang="en-US" dirty="0" smtClean="0"/>
              <a:t>Senior Level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905000"/>
            <a:ext cx="6153471" cy="34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Identify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current and potential leaders</a:t>
            </a:r>
          </a:p>
          <a:p>
            <a:r>
              <a:rPr lang="en-US" dirty="0" smtClean="0"/>
              <a:t>Review their competencies</a:t>
            </a:r>
          </a:p>
          <a:p>
            <a:r>
              <a:rPr lang="en-US" dirty="0" smtClean="0"/>
              <a:t>Review their performance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2" descr="http://www.spotshoppingguide.com/wp-content/uploads/best-binocula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781182"/>
            <a:ext cx="4659586" cy="308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3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Identify Skills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and monitor current skills gaps </a:t>
            </a:r>
          </a:p>
          <a:p>
            <a:r>
              <a:rPr lang="en-US" dirty="0" smtClean="0"/>
              <a:t>Analyze and monitor future skills gaps </a:t>
            </a:r>
          </a:p>
          <a:p>
            <a:r>
              <a:rPr lang="en-US" dirty="0" smtClean="0"/>
              <a:t>Create a leadership skills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902452"/>
            <a:ext cx="4703093" cy="326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0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Leadership Skills Matrix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143000"/>
            <a:ext cx="7772400" cy="512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88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6: Implementation of 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9436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Prioritize skills focus </a:t>
            </a:r>
          </a:p>
          <a:p>
            <a:r>
              <a:rPr lang="en-US" sz="3200" dirty="0" smtClean="0"/>
              <a:t>Create </a:t>
            </a:r>
            <a:r>
              <a:rPr lang="en-US" sz="3200" dirty="0"/>
              <a:t>an </a:t>
            </a:r>
            <a:r>
              <a:rPr lang="en-US" sz="3200" dirty="0" smtClean="0"/>
              <a:t>IDP </a:t>
            </a:r>
            <a:endParaRPr lang="en-US" sz="3200" dirty="0"/>
          </a:p>
          <a:p>
            <a:pPr marL="0" indent="0">
              <a:buNone/>
            </a:pPr>
            <a:r>
              <a:rPr lang="en-US" sz="2000" dirty="0" smtClean="0"/>
              <a:t>	(</a:t>
            </a:r>
            <a:r>
              <a:rPr lang="en-US" sz="2000" dirty="0"/>
              <a:t>Individual </a:t>
            </a:r>
            <a:r>
              <a:rPr lang="en-US" sz="2000" dirty="0" smtClean="0"/>
              <a:t>Development </a:t>
            </a:r>
            <a:r>
              <a:rPr lang="en-US" sz="2000" dirty="0"/>
              <a:t>Plan)</a:t>
            </a:r>
          </a:p>
          <a:p>
            <a:r>
              <a:rPr lang="en-US" sz="3200" dirty="0" smtClean="0"/>
              <a:t>Implement and support development activities </a:t>
            </a:r>
          </a:p>
          <a:p>
            <a:pPr lvl="1"/>
            <a:r>
              <a:rPr lang="en-US" dirty="0" smtClean="0"/>
              <a:t>Applied development  </a:t>
            </a:r>
          </a:p>
          <a:p>
            <a:pPr lvl="1"/>
            <a:r>
              <a:rPr lang="en-US" dirty="0" smtClean="0"/>
              <a:t>Mentoring and coaching </a:t>
            </a:r>
          </a:p>
          <a:p>
            <a:pPr lvl="1"/>
            <a:r>
              <a:rPr lang="en-US" dirty="0" smtClean="0"/>
              <a:t>Development opportunities </a:t>
            </a:r>
          </a:p>
          <a:p>
            <a:pPr lvl="1"/>
            <a:r>
              <a:rPr lang="en-US" dirty="0" smtClean="0"/>
              <a:t>Peer groups </a:t>
            </a:r>
          </a:p>
          <a:p>
            <a:pPr marL="4572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16501"/>
            <a:ext cx="5588000" cy="420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400" y="152400"/>
            <a:ext cx="9775200" cy="615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6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4512"/>
            <a:ext cx="8763000" cy="61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31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7: Measure and Evaluate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metrics as part of development program </a:t>
            </a:r>
          </a:p>
          <a:p>
            <a:r>
              <a:rPr lang="en-US" dirty="0" smtClean="0"/>
              <a:t>Conduct pre and post assessments and compare results </a:t>
            </a:r>
          </a:p>
          <a:p>
            <a:r>
              <a:rPr lang="en-US" dirty="0" smtClean="0"/>
              <a:t>Evaluate your development activities </a:t>
            </a:r>
          </a:p>
          <a:p>
            <a:r>
              <a:rPr lang="en-US" dirty="0" smtClean="0"/>
              <a:t>Consider impact on results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2" descr="http://www.hec.edu/var/corporate/storage/images/knowledge/environnement-des-entreprises/environnement-institutionnel/falsification-de-comptes-les-statistiques-pour-deceler-les-pays-fraudeurs/395458-1-fre-FR/Countries-falsifying-economic-data-How-statistics-reveal-fraudulent-figures_knowledge_stand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124200"/>
            <a:ext cx="4965722" cy="27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2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Talent Management </a:t>
            </a:r>
          </a:p>
          <a:p>
            <a:r>
              <a:rPr lang="en-US" dirty="0" smtClean="0"/>
              <a:t>Leadership Development </a:t>
            </a:r>
          </a:p>
          <a:p>
            <a:r>
              <a:rPr lang="en-US" dirty="0" smtClean="0"/>
              <a:t>Action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2" descr="Meeting agenda: the secret to a good mee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14600"/>
            <a:ext cx="4663440" cy="31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6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one thing you learned from the session today?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will you implement from today’s session in your organization?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4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535270" y="6537324"/>
            <a:ext cx="1422400" cy="320676"/>
          </a:xfrm>
        </p:spPr>
        <p:txBody>
          <a:bodyPr/>
          <a:lstStyle/>
          <a:p>
            <a:fld id="{2E758801-A547-466E-8761-3597E6E54F3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4383">
            <a:off x="4886043" y="-1769730"/>
            <a:ext cx="2576343" cy="114420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6548" y="4453924"/>
            <a:ext cx="2048750" cy="69987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7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" charset="0"/>
                <a:cs typeface="Helvetica" charset="0"/>
              </a:rPr>
              <a:t>Business</a:t>
            </a:r>
          </a:p>
          <a:p>
            <a:pPr algn="ctr">
              <a:lnSpc>
                <a:spcPts val="2200"/>
              </a:lnSpc>
            </a:pPr>
            <a:r>
              <a:rPr lang="en-US" sz="27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" charset="0"/>
                <a:cs typeface="Helvetica" charset="0"/>
              </a:rPr>
              <a:t>Strategy</a:t>
            </a:r>
            <a:endParaRPr lang="en-US" sz="2700" spc="-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Helvetica" charset="0"/>
              <a:cs typeface="Helvetica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89302" y="5078849"/>
            <a:ext cx="1" cy="6573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131977" y="3712500"/>
            <a:ext cx="2048750" cy="6774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7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" charset="0"/>
                <a:cs typeface="Helvetica" charset="0"/>
              </a:rPr>
              <a:t>Talent</a:t>
            </a:r>
          </a:p>
          <a:p>
            <a:pPr algn="ctr">
              <a:lnSpc>
                <a:spcPts val="2200"/>
              </a:lnSpc>
            </a:pPr>
            <a:r>
              <a:rPr lang="en-US" sz="27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" charset="0"/>
                <a:cs typeface="Helvetica" charset="0"/>
              </a:rPr>
              <a:t>Management</a:t>
            </a:r>
            <a:endParaRPr lang="en-US" sz="2700" spc="-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Helvetica" charset="0"/>
              <a:cs typeface="Helvetica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39393" y="3036924"/>
            <a:ext cx="2048750" cy="6774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7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" charset="0"/>
                <a:cs typeface="Helvetica" charset="0"/>
              </a:rPr>
              <a:t>Leadership</a:t>
            </a:r>
          </a:p>
          <a:p>
            <a:pPr algn="ctr">
              <a:lnSpc>
                <a:spcPts val="2200"/>
              </a:lnSpc>
            </a:pPr>
            <a:r>
              <a:rPr lang="en-US" sz="27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" charset="0"/>
                <a:cs typeface="Helvetica" charset="0"/>
              </a:rPr>
              <a:t>Development</a:t>
            </a:r>
            <a:endParaRPr lang="en-US" sz="2700" spc="-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Helvetica" charset="0"/>
              <a:cs typeface="Helvetica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1430" y="2277111"/>
            <a:ext cx="2048750" cy="6774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7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" charset="0"/>
                <a:cs typeface="Helvetica" charset="0"/>
              </a:rPr>
              <a:t>Individual</a:t>
            </a:r>
          </a:p>
          <a:p>
            <a:pPr algn="ctr">
              <a:lnSpc>
                <a:spcPts val="2200"/>
              </a:lnSpc>
            </a:pPr>
            <a:r>
              <a:rPr lang="en-US" sz="27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" charset="0"/>
                <a:cs typeface="Helvetica" charset="0"/>
              </a:rPr>
              <a:t>Development</a:t>
            </a:r>
            <a:endParaRPr lang="en-US" sz="2700" spc="-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Helvetica" charset="0"/>
              <a:cs typeface="Helvetica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85136" y="1632428"/>
            <a:ext cx="2048750" cy="6774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7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" charset="0"/>
                <a:cs typeface="Helvetica" charset="0"/>
              </a:rPr>
              <a:t>Competitive</a:t>
            </a:r>
          </a:p>
          <a:p>
            <a:pPr algn="ctr">
              <a:lnSpc>
                <a:spcPts val="2200"/>
              </a:lnSpc>
            </a:pPr>
            <a:r>
              <a:rPr lang="en-US" sz="27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" charset="0"/>
                <a:cs typeface="Helvetica" charset="0"/>
              </a:rPr>
              <a:t>Advantage</a:t>
            </a:r>
            <a:endParaRPr lang="en-US" sz="2700" spc="-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Helvetica" charset="0"/>
              <a:cs typeface="Helvetica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1438958" y="3331072"/>
            <a:ext cx="6524423" cy="233386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395142" y="5410303"/>
            <a:ext cx="386080" cy="38608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3159552" y="4372793"/>
            <a:ext cx="0" cy="72676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934095" y="4808456"/>
            <a:ext cx="463296" cy="463296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4741376" y="3689887"/>
            <a:ext cx="0" cy="94668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327107" y="2930425"/>
            <a:ext cx="0" cy="94668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912839" y="2279603"/>
            <a:ext cx="0" cy="107400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>
            <a:spLocks noChangeAspect="1"/>
          </p:cNvSpPr>
          <p:nvPr/>
        </p:nvSpPr>
        <p:spPr>
          <a:xfrm>
            <a:off x="4478228" y="4204048"/>
            <a:ext cx="540512" cy="54051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6003910" y="3579015"/>
            <a:ext cx="656336" cy="656336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7527068" y="2940232"/>
            <a:ext cx="787603" cy="7876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704">
            <a:off x="2162973" y="5191180"/>
            <a:ext cx="475040" cy="261074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704">
            <a:off x="3741564" y="4622524"/>
            <a:ext cx="475040" cy="261074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704">
            <a:off x="5277997" y="4077828"/>
            <a:ext cx="475040" cy="261074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704">
            <a:off x="6876000" y="3503407"/>
            <a:ext cx="475040" cy="261074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91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10363200" cy="1924051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828800" y="3352800"/>
            <a:ext cx="8534400" cy="2286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Abbey Hellickson </a:t>
            </a:r>
          </a:p>
          <a:p>
            <a:pPr algn="l"/>
            <a:r>
              <a:rPr lang="en-US" dirty="0" smtClean="0"/>
              <a:t>Enterprise Minnesota </a:t>
            </a:r>
          </a:p>
          <a:p>
            <a:pPr algn="l"/>
            <a:r>
              <a:rPr lang="en-US" dirty="0" smtClean="0"/>
              <a:t>Business Growth Consultant </a:t>
            </a:r>
          </a:p>
          <a:p>
            <a:pPr algn="l"/>
            <a:r>
              <a:rPr lang="en-US" dirty="0" smtClean="0">
                <a:hlinkClick r:id="rId3"/>
              </a:rPr>
              <a:t>Abbey.Hellickson@enterpriseminnesota.org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37325"/>
            <a:ext cx="1422400" cy="320675"/>
          </a:xfrm>
        </p:spPr>
        <p:txBody>
          <a:bodyPr/>
          <a:lstStyle/>
          <a:p>
            <a:fld id="{2E758801-A547-466E-8761-3597E6E54F3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Describe </a:t>
            </a:r>
            <a:r>
              <a:rPr lang="en-US" dirty="0"/>
              <a:t>the impact leaders have on an organization </a:t>
            </a:r>
          </a:p>
          <a:p>
            <a:pPr lvl="0"/>
            <a:r>
              <a:rPr lang="en-US" dirty="0"/>
              <a:t>Describe steps </a:t>
            </a:r>
            <a:r>
              <a:rPr lang="en-US" dirty="0" smtClean="0"/>
              <a:t>to develop leaders</a:t>
            </a:r>
            <a:endParaRPr lang="en-US" dirty="0"/>
          </a:p>
          <a:p>
            <a:pPr lvl="0"/>
            <a:r>
              <a:rPr lang="en-US" dirty="0"/>
              <a:t>Create an action plan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32657"/>
            <a:ext cx="6096000" cy="609045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763000" y="2971800"/>
            <a:ext cx="2362200" cy="772292"/>
          </a:xfrm>
          <a:prstGeom prst="straightConnector1">
            <a:avLst/>
          </a:prstGeom>
          <a:ln w="2508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22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73" y="861060"/>
            <a:ext cx="11808054" cy="4953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2017 State </a:t>
            </a:r>
            <a:r>
              <a:rPr lang="en-US" sz="4400" dirty="0">
                <a:solidFill>
                  <a:srgbClr val="002060"/>
                </a:solidFill>
              </a:rPr>
              <a:t>of </a:t>
            </a:r>
            <a:r>
              <a:rPr lang="en-US" sz="4400" dirty="0" smtClean="0">
                <a:solidFill>
                  <a:srgbClr val="002060"/>
                </a:solidFill>
              </a:rPr>
              <a:t>Manufacturing</a:t>
            </a:r>
            <a:r>
              <a:rPr lang="en-US" sz="1600" dirty="0">
                <a:solidFill>
                  <a:srgbClr val="002060"/>
                </a:solidFill>
              </a:rPr>
              <a:t/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/>
            </a:r>
            <a:br>
              <a:rPr lang="en-US" sz="1600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371600" y="2209800"/>
            <a:ext cx="8686800" cy="11430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impact does a leader have on an organization?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Why focus on leadership development?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happens if we don’t focus on development of leaders?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7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304800"/>
            <a:ext cx="1043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Talent Management </a:t>
            </a:r>
            <a:r>
              <a:rPr lang="en-US" dirty="0" smtClean="0"/>
              <a:t>&amp; Leadership Development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to Competitive Advantage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43100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81000" y="4827586"/>
            <a:ext cx="11506200" cy="14208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dirty="0" smtClean="0"/>
              <a:t>“Leaders are not born; they are grown.”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	- Peter Drucker, Harvard Business Review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5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Leadership 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 smtClean="0"/>
              <a:t>Align to business strategy and talent management plan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 smtClean="0"/>
              <a:t>Employee involvement 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 smtClean="0"/>
              <a:t>Identify leadership competencies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 smtClean="0"/>
              <a:t>Identify current and potential leaders 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 smtClean="0"/>
              <a:t>Identify current and future skills gaps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 smtClean="0"/>
              <a:t>Implementation of development 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 smtClean="0"/>
              <a:t>Measure and evaluate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8801-A547-466E-8761-3597E6E54F3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0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terprise Minnesota ppt template 9-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461537B-1E9E-49FE-8F65-42D2E0A92779}" vid="{9553CC67-E091-43E4-923B-602E6EF8AC45}"/>
    </a:ext>
  </a:extLst>
</a:theme>
</file>

<file path=ppt/theme/theme2.xml><?xml version="1.0" encoding="utf-8"?>
<a:theme xmlns:a="http://schemas.openxmlformats.org/drawingml/2006/main" name="1_Enterprise Minnesota ppt template 9-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461537B-1E9E-49FE-8F65-42D2E0A92779}" vid="{E347179B-42C5-43F9-A0D7-0169AADBC589}"/>
    </a:ext>
  </a:extLst>
</a:theme>
</file>

<file path=ppt/theme/theme3.xml><?xml version="1.0" encoding="utf-8"?>
<a:theme xmlns:a="http://schemas.openxmlformats.org/drawingml/2006/main" name="2_Enterprise Minnesota ppt template 9-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461537B-1E9E-49FE-8F65-42D2E0A92779}" vid="{D4369B97-874C-48C6-B938-D9262BE079B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16584</TotalTime>
  <Words>397</Words>
  <Application>Microsoft Office PowerPoint</Application>
  <PresentationFormat>Widescreen</PresentationFormat>
  <Paragraphs>168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Helvetica</vt:lpstr>
      <vt:lpstr>Wingdings</vt:lpstr>
      <vt:lpstr>Enterprise Minnesota ppt template 9-2015</vt:lpstr>
      <vt:lpstr>1_Enterprise Minnesota ppt template 9-2015</vt:lpstr>
      <vt:lpstr>2_Enterprise Minnesota ppt template 9-2015</vt:lpstr>
      <vt:lpstr>Leadership Development </vt:lpstr>
      <vt:lpstr>Agenda </vt:lpstr>
      <vt:lpstr>Today’s Objectives </vt:lpstr>
      <vt:lpstr>PowerPoint Presentation</vt:lpstr>
      <vt:lpstr>2017 State of Manufacturing  </vt:lpstr>
      <vt:lpstr>Leaders</vt:lpstr>
      <vt:lpstr>Talent Management &amp; Leadership Development Key to Competitive Advantage </vt:lpstr>
      <vt:lpstr>PowerPoint Presentation</vt:lpstr>
      <vt:lpstr>Steps to Leadership Development </vt:lpstr>
      <vt:lpstr>Step 1: Align to Business Strategy and Talent Management Plan </vt:lpstr>
      <vt:lpstr>Step 2: Employee Involvement</vt:lpstr>
      <vt:lpstr>Step 3: Identify Leadership Competencies</vt:lpstr>
      <vt:lpstr>Step 4: Identify Leaders</vt:lpstr>
      <vt:lpstr>Step 5: Identify Skills Gaps</vt:lpstr>
      <vt:lpstr>Leadership Skills Matrix Example</vt:lpstr>
      <vt:lpstr>Step 6: Implementation of Development </vt:lpstr>
      <vt:lpstr>PowerPoint Presentation</vt:lpstr>
      <vt:lpstr>PowerPoint Presentation</vt:lpstr>
      <vt:lpstr>Step 7: Measure and Evaluate</vt:lpstr>
      <vt:lpstr>Action Plan </vt:lpstr>
      <vt:lpstr>Putting it All Together </vt:lpstr>
      <vt:lpstr>Thank you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</dc:title>
  <dc:creator>Abbey Hellickson</dc:creator>
  <cp:lastModifiedBy>Abbey Hellickson</cp:lastModifiedBy>
  <cp:revision>193</cp:revision>
  <cp:lastPrinted>2017-02-21T17:31:58Z</cp:lastPrinted>
  <dcterms:created xsi:type="dcterms:W3CDTF">2016-12-16T20:53:01Z</dcterms:created>
  <dcterms:modified xsi:type="dcterms:W3CDTF">2018-04-16T16:14:00Z</dcterms:modified>
</cp:coreProperties>
</file>